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7200900"/>
  <p:notesSz cx="7099300" cy="102346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4095"/>
    <a:srgbClr val="FFCC2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78"/>
    <p:restoredTop sz="94694"/>
  </p:normalViewPr>
  <p:slideViewPr>
    <p:cSldViewPr snapToGrid="0" snapToObjects="1">
      <p:cViewPr>
        <p:scale>
          <a:sx n="80" d="100"/>
          <a:sy n="80" d="100"/>
        </p:scale>
        <p:origin x="-666" y="-138"/>
      </p:cViewPr>
      <p:guideLst>
        <p:guide orient="horz" pos="226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F966325C-4118-4AD2-973C-E01ED6596C76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01625" y="768350"/>
            <a:ext cx="649605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86711ED6-F71D-464A-96F2-4D77253D756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01625" y="768350"/>
            <a:ext cx="6496050" cy="3836988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11ED6-F71D-464A-96F2-4D77253D7566}" type="slidenum">
              <a:rPr lang="pt-BR" smtClean="0"/>
              <a:pPr/>
              <a:t>1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DF02300-1473-71DF-F992-0D2F999646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78481"/>
            <a:ext cx="9144000" cy="250698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924EB996-8AC6-56AD-99F6-CEB141ADA7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82140"/>
            <a:ext cx="9144000" cy="17385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D43AF4BC-261D-FCDE-DDD9-5EFEB3AAA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FA10EDFE-8CB5-7538-20F3-561DFB52E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4919613D-AA3D-0B8B-18F0-4B13B0D95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268088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EFEA30C-0C61-140A-02E9-8E457B86E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9F038A5B-3C67-61E7-6A36-AF129A7811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DB5D4E3D-C4D4-DC62-7307-AC4C7FE03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7E4AD6AC-C70F-F94D-61AA-EF2C4C3CE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65D68AA2-837D-6CD5-E7DA-EBF61D450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636970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9377B8E-C0ED-9A12-AF83-C31930F86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95225"/>
            <a:ext cx="10515600" cy="2995374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DB6CA1C1-BBDD-F7B1-C167-70F422CA8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818937"/>
            <a:ext cx="10515600" cy="157519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E598C12F-BB8F-1554-04BE-EE0726F52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EDD1F6C6-D1FA-0A9F-B3DF-7981DE811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DE7932B7-97DE-3178-CB2E-BEF0318EA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45190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1B4EAC46-B748-A984-75E9-04832597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202B3494-F49C-1669-0287-4E005FEDD9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16906"/>
            <a:ext cx="5181600" cy="456890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="" xmlns:a16="http://schemas.microsoft.com/office/drawing/2014/main" id="{CE3DFCAF-09FF-0410-CEC8-FA25A6B802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16906"/>
            <a:ext cx="5181600" cy="456890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470AEAA1-6F34-E88D-60A5-A2D1C7EA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EB33A274-B289-E4DD-A2C1-AC1FE1CFA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61E21CDE-9602-1D42-26AF-B8236B48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668877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ECED251-41C7-DA2B-BC50-D37740891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83382"/>
            <a:ext cx="10515600" cy="1391841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338C51AB-CEB8-05AB-E994-5BD971CD00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765221"/>
            <a:ext cx="5157787" cy="8651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="" xmlns:a16="http://schemas.microsoft.com/office/drawing/2014/main" id="{DB4D6FB4-6073-6055-1E93-91B619A0F2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630329"/>
            <a:ext cx="5157787" cy="386881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="" xmlns:a16="http://schemas.microsoft.com/office/drawing/2014/main" id="{CFACDB01-C416-B455-4327-6FFB9730C0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65221"/>
            <a:ext cx="5183188" cy="8651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="" xmlns:a16="http://schemas.microsoft.com/office/drawing/2014/main" id="{C8A2B8D4-597C-F418-A14C-CF2F28514F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0329"/>
            <a:ext cx="5183188" cy="386881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="" xmlns:a16="http://schemas.microsoft.com/office/drawing/2014/main" id="{950801A5-8A64-8987-5385-FFB320615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="" xmlns:a16="http://schemas.microsoft.com/office/drawing/2014/main" id="{4339C44F-4F0C-5E5F-360F-DD66D9B3A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="" xmlns:a16="http://schemas.microsoft.com/office/drawing/2014/main" id="{E653D91B-55F1-F591-EDC4-7E82F40DA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66324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A3004B6-9E26-E6A4-CB7A-C2BC9AD52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="" xmlns:a16="http://schemas.microsoft.com/office/drawing/2014/main" id="{D8067880-55E5-EDED-B8D9-7908A110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="" xmlns:a16="http://schemas.microsoft.com/office/drawing/2014/main" id="{D51EC83E-0FB5-E94A-4DB0-77DCF2622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="" xmlns:a16="http://schemas.microsoft.com/office/drawing/2014/main" id="{6608BF15-A907-F472-9961-B0368A2B6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928936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="" xmlns:a16="http://schemas.microsoft.com/office/drawing/2014/main" id="{75F92CB9-4483-2B70-8D5A-DD18F646E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="" xmlns:a16="http://schemas.microsoft.com/office/drawing/2014/main" id="{E90529E2-C0DC-96F9-44A8-ACE75B75D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6A9A15AB-7CA0-271F-92E6-F8BBBE002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780020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2EFFA7EB-7755-D966-4609-DC301D59A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80060"/>
            <a:ext cx="3932237" cy="16802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5968311-39FA-782A-5752-8E28E9B03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36797"/>
            <a:ext cx="6172200" cy="511730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="" xmlns:a16="http://schemas.microsoft.com/office/drawing/2014/main" id="{806A0754-F5EE-3BCC-8AA7-A3D4A39C8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160270"/>
            <a:ext cx="3932237" cy="400216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72EE2CD9-5ECE-19C1-D5EF-72ACD2DC5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B131FB3F-FBA5-3663-BA9B-7EBBD5A32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FA2144EA-8840-5A1D-2A4E-D039390B1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005330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C8F6666-E213-F4AD-89CE-2E70BD542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80060"/>
            <a:ext cx="3932237" cy="16802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="" xmlns:a16="http://schemas.microsoft.com/office/drawing/2014/main" id="{4464EBE8-2E6C-2F22-8A77-37EBB0E4D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36797"/>
            <a:ext cx="6172200" cy="511730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="" xmlns:a16="http://schemas.microsoft.com/office/drawing/2014/main" id="{F5918AB2-2219-275F-7729-FC269318E3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160270"/>
            <a:ext cx="3932237" cy="400216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2D2E017C-DDBE-89E7-D8D3-CF7881B1A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3AF520D8-70B9-6CA1-C565-4E347E2B3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16DE1743-7189-8E09-2659-5A1A4BF8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86112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5A0A384-0317-1A33-CF79-510657FE5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="" xmlns:a16="http://schemas.microsoft.com/office/drawing/2014/main" id="{C3C05745-D31D-C6C2-B73C-CD9496E1C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4E5E2B1B-9C02-9A34-EBA4-47E6B24F6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191BFBB2-8A08-B304-EAC3-DFCF7C2AC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1D10A4B6-38B9-0938-FA86-B65688121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9450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4B9B5270-9A02-8D96-F707-C1FC1D8F47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83381"/>
            <a:ext cx="2628900" cy="610243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="" xmlns:a16="http://schemas.microsoft.com/office/drawing/2014/main" id="{D23B5BDF-9D3B-777D-95E2-91850A7C5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83381"/>
            <a:ext cx="7734300" cy="610243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082CB212-C358-5C4B-0EB6-8EA772078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6DB48D1A-2C58-6BD9-CB96-FDEBDF589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A689C088-2F76-27EC-5380-5F7601E8B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330002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="" xmlns:a16="http://schemas.microsoft.com/office/drawing/2014/main" id="{F9000CB4-78A0-5B24-00A5-294AA8C2F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3382"/>
            <a:ext cx="10515600" cy="1391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01E23F01-83C2-AD07-9799-84326BB870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16906"/>
            <a:ext cx="10515600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5B4CCF46-7C8C-5B90-1190-512F697633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674168"/>
            <a:ext cx="2743200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76B6C-0DAE-924A-8C64-EAAF838A3105}" type="datetimeFigureOut">
              <a:rPr lang="pt-BR" smtClean="0"/>
              <a:pPr/>
              <a:t>23/10/2025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56166091-96E4-AF87-1B2C-BEB8501C35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74168"/>
            <a:ext cx="4114800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44BFB469-FA53-FA63-3C42-A5944C840E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674168"/>
            <a:ext cx="2743200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56FC6-ADA3-234E-A5DF-00264A620A3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95303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hyperlink" Target="http://www.aids.gov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CaixaDeTexto 67"/>
          <p:cNvSpPr txBox="1"/>
          <p:nvPr/>
        </p:nvSpPr>
        <p:spPr>
          <a:xfrm>
            <a:off x="295276" y="960429"/>
            <a:ext cx="11391057" cy="276999"/>
          </a:xfrm>
          <a:prstGeom prst="rect">
            <a:avLst/>
          </a:prstGeom>
          <a:solidFill>
            <a:srgbClr val="FFCC29"/>
          </a:solidFill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PEP é uma Urgência. Indicada para pessoas expostas  a situações de risco como: Sexo desprotegido, Violência sexual *e Acidente de trabalho*. </a:t>
            </a:r>
            <a:endParaRPr lang="pt-BR" sz="1200" b="1" dirty="0"/>
          </a:p>
        </p:txBody>
      </p:sp>
      <p:sp>
        <p:nvSpPr>
          <p:cNvPr id="4" name="Retângulo 3">
            <a:extLst>
              <a:ext uri="{FF2B5EF4-FFF2-40B4-BE49-F238E27FC236}">
                <a16:creationId xmlns="" xmlns:a16="http://schemas.microsoft.com/office/drawing/2014/main" id="{F91B15F0-3ADD-EC40-B51C-D497615D9A82}"/>
              </a:ext>
            </a:extLst>
          </p:cNvPr>
          <p:cNvSpPr/>
          <p:nvPr/>
        </p:nvSpPr>
        <p:spPr>
          <a:xfrm>
            <a:off x="0" y="6812"/>
            <a:ext cx="12192000" cy="982192"/>
          </a:xfrm>
          <a:prstGeom prst="rect">
            <a:avLst/>
          </a:prstGeom>
          <a:solidFill>
            <a:srgbClr val="3E4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B9FA6505-DBDD-B920-04DC-36013F5E703A}"/>
              </a:ext>
            </a:extLst>
          </p:cNvPr>
          <p:cNvSpPr/>
          <p:nvPr/>
        </p:nvSpPr>
        <p:spPr>
          <a:xfrm>
            <a:off x="409904" y="0"/>
            <a:ext cx="1776249" cy="904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Brasão | Município de Itajaí">
            <a:extLst>
              <a:ext uri="{FF2B5EF4-FFF2-40B4-BE49-F238E27FC236}">
                <a16:creationId xmlns="" xmlns:a16="http://schemas.microsoft.com/office/drawing/2014/main" id="{617053DE-B0ED-73E0-AD70-C59A77EC9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56" y="249789"/>
            <a:ext cx="1361872" cy="4826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>
            <a:extLst>
              <a:ext uri="{FF2B5EF4-FFF2-40B4-BE49-F238E27FC236}">
                <a16:creationId xmlns="" xmlns:a16="http://schemas.microsoft.com/office/drawing/2014/main" id="{BEF3E7C2-DA64-71D7-F99F-AC6F12653E82}"/>
              </a:ext>
            </a:extLst>
          </p:cNvPr>
          <p:cNvSpPr txBox="1"/>
          <p:nvPr/>
        </p:nvSpPr>
        <p:spPr>
          <a:xfrm>
            <a:off x="2347502" y="64151"/>
            <a:ext cx="600179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pt-BR" sz="2000" b="1" dirty="0">
                <a:solidFill>
                  <a:srgbClr val="FFCC29"/>
                </a:solidFill>
              </a:rPr>
              <a:t>FLUXOGRAMA PEP</a:t>
            </a:r>
          </a:p>
          <a:p>
            <a:r>
              <a:rPr lang="pt-BR" sz="1400" b="1" dirty="0">
                <a:solidFill>
                  <a:schemeClr val="bg1"/>
                </a:solidFill>
              </a:rPr>
              <a:t>Profilaxia Pós-Exposição de Risco ao HIV para os Serviços de Urgência/Emergência </a:t>
            </a:r>
            <a:r>
              <a:rPr lang="pt-BR" sz="1400" b="1" dirty="0" smtClean="0">
                <a:solidFill>
                  <a:schemeClr val="bg1"/>
                </a:solidFill>
              </a:rPr>
              <a:t>(Hospitais</a:t>
            </a:r>
            <a:r>
              <a:rPr lang="pt-BR" sz="14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="" xmlns:a16="http://schemas.microsoft.com/office/drawing/2014/main" id="{F7626AB2-D6E3-AEAC-CF92-DA78C9BB2BBA}"/>
              </a:ext>
            </a:extLst>
          </p:cNvPr>
          <p:cNvSpPr txBox="1"/>
          <p:nvPr/>
        </p:nvSpPr>
        <p:spPr>
          <a:xfrm>
            <a:off x="9476186" y="407909"/>
            <a:ext cx="2229361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spc="300" dirty="0">
                <a:solidFill>
                  <a:srgbClr val="FFCC29"/>
                </a:solidFill>
              </a:rPr>
              <a:t>EMISSÃO: 19/12/2018</a:t>
            </a:r>
          </a:p>
          <a:p>
            <a:pPr algn="r">
              <a:lnSpc>
                <a:spcPct val="150000"/>
              </a:lnSpc>
            </a:pPr>
            <a:r>
              <a:rPr lang="pt-BR" sz="900" spc="300" dirty="0">
                <a:solidFill>
                  <a:srgbClr val="FFCC29"/>
                </a:solidFill>
              </a:rPr>
              <a:t>REVISÃO: </a:t>
            </a:r>
            <a:r>
              <a:rPr lang="pt-BR" sz="900" spc="300" dirty="0" smtClean="0">
                <a:solidFill>
                  <a:srgbClr val="FFCC29"/>
                </a:solidFill>
              </a:rPr>
              <a:t>03/11/2025</a:t>
            </a:r>
            <a:endParaRPr lang="pt-BR" sz="900" spc="300" dirty="0">
              <a:solidFill>
                <a:srgbClr val="FFCC29"/>
              </a:solidFill>
            </a:endParaRPr>
          </a:p>
        </p:txBody>
      </p:sp>
      <p:cxnSp>
        <p:nvCxnSpPr>
          <p:cNvPr id="11" name="Conector Reto 10">
            <a:extLst>
              <a:ext uri="{FF2B5EF4-FFF2-40B4-BE49-F238E27FC236}">
                <a16:creationId xmlns="" xmlns:a16="http://schemas.microsoft.com/office/drawing/2014/main" id="{E6805346-7F51-04B4-03D0-4DB00CD70718}"/>
              </a:ext>
            </a:extLst>
          </p:cNvPr>
          <p:cNvCxnSpPr/>
          <p:nvPr/>
        </p:nvCxnSpPr>
        <p:spPr>
          <a:xfrm>
            <a:off x="9063821" y="186491"/>
            <a:ext cx="0" cy="611008"/>
          </a:xfrm>
          <a:prstGeom prst="line">
            <a:avLst/>
          </a:prstGeom>
          <a:ln>
            <a:solidFill>
              <a:srgbClr val="FFCC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 12">
            <a:extLst>
              <a:ext uri="{FF2B5EF4-FFF2-40B4-BE49-F238E27FC236}">
                <a16:creationId xmlns="" xmlns:a16="http://schemas.microsoft.com/office/drawing/2014/main" id="{B5F7D5A3-7029-26ED-3430-6B2378794C64}"/>
              </a:ext>
            </a:extLst>
          </p:cNvPr>
          <p:cNvSpPr/>
          <p:nvPr/>
        </p:nvSpPr>
        <p:spPr>
          <a:xfrm>
            <a:off x="0" y="7036480"/>
            <a:ext cx="12192000" cy="169937"/>
          </a:xfrm>
          <a:prstGeom prst="rect">
            <a:avLst/>
          </a:prstGeom>
          <a:solidFill>
            <a:srgbClr val="3E4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>
            <a:extLst>
              <a:ext uri="{FF2B5EF4-FFF2-40B4-BE49-F238E27FC236}">
                <a16:creationId xmlns="" xmlns:a16="http://schemas.microsoft.com/office/drawing/2014/main" id="{1253885F-4065-96BC-4B8D-7B54609FA655}"/>
              </a:ext>
            </a:extLst>
          </p:cNvPr>
          <p:cNvSpPr/>
          <p:nvPr/>
        </p:nvSpPr>
        <p:spPr>
          <a:xfrm>
            <a:off x="799804" y="1250244"/>
            <a:ext cx="1124411" cy="584655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chemeClr val="tx1"/>
                </a:solidFill>
              </a:rPr>
              <a:t>Exposição a menos de 72h?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="" xmlns:a16="http://schemas.microsoft.com/office/drawing/2014/main" id="{DA23B96A-6000-FC1F-1F1D-36A2CDE607A3}"/>
              </a:ext>
            </a:extLst>
          </p:cNvPr>
          <p:cNvSpPr/>
          <p:nvPr/>
        </p:nvSpPr>
        <p:spPr>
          <a:xfrm>
            <a:off x="2092022" y="1367594"/>
            <a:ext cx="440478" cy="349956"/>
          </a:xfrm>
          <a:prstGeom prst="rect">
            <a:avLst/>
          </a:prstGeom>
          <a:solidFill>
            <a:srgbClr val="3E4095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>
                <a:solidFill>
                  <a:schemeClr val="bg1"/>
                </a:solidFill>
              </a:rPr>
              <a:t>Não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="" xmlns:a16="http://schemas.microsoft.com/office/drawing/2014/main" id="{A25FF157-8C5B-E3CB-2362-304FC1490519}"/>
              </a:ext>
            </a:extLst>
          </p:cNvPr>
          <p:cNvSpPr/>
          <p:nvPr/>
        </p:nvSpPr>
        <p:spPr>
          <a:xfrm>
            <a:off x="2700309" y="1250244"/>
            <a:ext cx="2856663" cy="584655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chemeClr val="tx1"/>
                </a:solidFill>
              </a:rPr>
              <a:t>PEP não indicada. Encaminhar para acompanhamento sorológico.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="" xmlns:a16="http://schemas.microsoft.com/office/drawing/2014/main" id="{97F9D9B2-813E-9999-8CFE-44D52498106E}"/>
              </a:ext>
            </a:extLst>
          </p:cNvPr>
          <p:cNvSpPr/>
          <p:nvPr/>
        </p:nvSpPr>
        <p:spPr>
          <a:xfrm>
            <a:off x="1144963" y="1937917"/>
            <a:ext cx="434091" cy="360553"/>
          </a:xfrm>
          <a:prstGeom prst="rect">
            <a:avLst/>
          </a:prstGeom>
          <a:solidFill>
            <a:srgbClr val="FFCC29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>
                <a:solidFill>
                  <a:srgbClr val="3E4095"/>
                </a:solidFill>
              </a:rPr>
              <a:t>Sim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="" xmlns:a16="http://schemas.microsoft.com/office/drawing/2014/main" id="{D8F5FB7E-6497-E54A-8561-823A28CCA5DA}"/>
              </a:ext>
            </a:extLst>
          </p:cNvPr>
          <p:cNvSpPr/>
          <p:nvPr/>
        </p:nvSpPr>
        <p:spPr>
          <a:xfrm>
            <a:off x="295276" y="1240461"/>
            <a:ext cx="406689" cy="5586762"/>
          </a:xfrm>
          <a:prstGeom prst="rect">
            <a:avLst/>
          </a:prstGeom>
          <a:solidFill>
            <a:srgbClr val="3E4095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t-BR" sz="2000" b="1" dirty="0">
                <a:solidFill>
                  <a:schemeClr val="bg1"/>
                </a:solidFill>
              </a:rPr>
              <a:t>Unidade do Primeiro Atendimento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="" xmlns:a16="http://schemas.microsoft.com/office/drawing/2014/main" id="{EEEB6FCD-3708-A68D-BD55-B993090D74C1}"/>
              </a:ext>
            </a:extLst>
          </p:cNvPr>
          <p:cNvSpPr/>
          <p:nvPr/>
        </p:nvSpPr>
        <p:spPr>
          <a:xfrm>
            <a:off x="799804" y="2401487"/>
            <a:ext cx="1124411" cy="584655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chemeClr val="tx1"/>
                </a:solidFill>
              </a:rPr>
              <a:t>Realizar testes rápidos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="" xmlns:a16="http://schemas.microsoft.com/office/drawing/2014/main" id="{2392ECFE-8486-8F74-44BB-F7FE7FAB0035}"/>
              </a:ext>
            </a:extLst>
          </p:cNvPr>
          <p:cNvSpPr/>
          <p:nvPr/>
        </p:nvSpPr>
        <p:spPr>
          <a:xfrm>
            <a:off x="2092023" y="2401487"/>
            <a:ext cx="1124411" cy="584655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chemeClr val="tx1"/>
                </a:solidFill>
              </a:rPr>
              <a:t>Pessoa exposta: HIV negativo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="" xmlns:a16="http://schemas.microsoft.com/office/drawing/2014/main" id="{80CC6092-F35A-FAC8-8DD9-694BCCAC9011}"/>
              </a:ext>
            </a:extLst>
          </p:cNvPr>
          <p:cNvSpPr/>
          <p:nvPr/>
        </p:nvSpPr>
        <p:spPr>
          <a:xfrm>
            <a:off x="799802" y="3096338"/>
            <a:ext cx="1124411" cy="584655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chemeClr val="tx1"/>
                </a:solidFill>
              </a:rPr>
              <a:t>Pessoa exposta: HIV positivo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="" xmlns:a16="http://schemas.microsoft.com/office/drawing/2014/main" id="{5B7713E1-FF70-BCAB-8485-E5775C8E7D8A}"/>
              </a:ext>
            </a:extLst>
          </p:cNvPr>
          <p:cNvSpPr/>
          <p:nvPr/>
        </p:nvSpPr>
        <p:spPr>
          <a:xfrm>
            <a:off x="799802" y="3791189"/>
            <a:ext cx="1124411" cy="330255"/>
          </a:xfrm>
          <a:prstGeom prst="rect">
            <a:avLst/>
          </a:prstGeom>
          <a:solidFill>
            <a:srgbClr val="3E4095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>
                <a:solidFill>
                  <a:schemeClr val="bg1"/>
                </a:solidFill>
              </a:rPr>
              <a:t>Não indicar PEP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="" xmlns:a16="http://schemas.microsoft.com/office/drawing/2014/main" id="{2E8614EF-DAAA-EE9E-BB6E-FCD5B935ADF6}"/>
              </a:ext>
            </a:extLst>
          </p:cNvPr>
          <p:cNvSpPr/>
          <p:nvPr/>
        </p:nvSpPr>
        <p:spPr>
          <a:xfrm>
            <a:off x="4432561" y="2401487"/>
            <a:ext cx="1124411" cy="584655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chemeClr val="tx1"/>
                </a:solidFill>
              </a:rPr>
              <a:t>Testar pessoa fonte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="" xmlns:a16="http://schemas.microsoft.com/office/drawing/2014/main" id="{6D5B3915-44DD-9DA3-47CE-AD34128FFF26}"/>
              </a:ext>
            </a:extLst>
          </p:cNvPr>
          <p:cNvSpPr/>
          <p:nvPr/>
        </p:nvSpPr>
        <p:spPr>
          <a:xfrm>
            <a:off x="3292184" y="3096338"/>
            <a:ext cx="1034916" cy="584655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chemeClr val="tx1"/>
                </a:solidFill>
              </a:rPr>
              <a:t>Pessoa fonte: HIV positivo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="" xmlns:a16="http://schemas.microsoft.com/office/drawing/2014/main" id="{0B2B7CA3-2511-360A-253C-45E59E1D323C}"/>
              </a:ext>
            </a:extLst>
          </p:cNvPr>
          <p:cNvSpPr/>
          <p:nvPr/>
        </p:nvSpPr>
        <p:spPr>
          <a:xfrm>
            <a:off x="3292184" y="3791189"/>
            <a:ext cx="1034916" cy="330255"/>
          </a:xfrm>
          <a:prstGeom prst="rect">
            <a:avLst/>
          </a:prstGeom>
          <a:solidFill>
            <a:srgbClr val="3E4095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bg1"/>
                </a:solidFill>
              </a:rPr>
              <a:t>Indicar PEP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="" xmlns:a16="http://schemas.microsoft.com/office/drawing/2014/main" id="{8D1C9C7C-903D-4BB8-EDEA-DCCE703B2610}"/>
              </a:ext>
            </a:extLst>
          </p:cNvPr>
          <p:cNvSpPr/>
          <p:nvPr/>
        </p:nvSpPr>
        <p:spPr>
          <a:xfrm>
            <a:off x="4432560" y="3096338"/>
            <a:ext cx="1124411" cy="584655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chemeClr val="tx1"/>
                </a:solidFill>
              </a:rPr>
              <a:t>Pessoa fonte: HIV negativo</a:t>
            </a:r>
          </a:p>
        </p:txBody>
      </p:sp>
      <p:sp>
        <p:nvSpPr>
          <p:cNvPr id="31" name="Retângulo 30">
            <a:extLst>
              <a:ext uri="{FF2B5EF4-FFF2-40B4-BE49-F238E27FC236}">
                <a16:creationId xmlns="" xmlns:a16="http://schemas.microsoft.com/office/drawing/2014/main" id="{ABB75703-F325-9E52-5757-64512375830A}"/>
              </a:ext>
            </a:extLst>
          </p:cNvPr>
          <p:cNvSpPr/>
          <p:nvPr/>
        </p:nvSpPr>
        <p:spPr>
          <a:xfrm>
            <a:off x="4432560" y="3791189"/>
            <a:ext cx="1124411" cy="330255"/>
          </a:xfrm>
          <a:prstGeom prst="rect">
            <a:avLst/>
          </a:prstGeom>
          <a:solidFill>
            <a:srgbClr val="3E4095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300" b="1" dirty="0" smtClean="0">
                <a:solidFill>
                  <a:schemeClr val="bg1"/>
                </a:solidFill>
              </a:rPr>
              <a:t>Não indicar </a:t>
            </a:r>
            <a:r>
              <a:rPr lang="pt-BR" sz="1300" b="1" dirty="0">
                <a:solidFill>
                  <a:schemeClr val="bg1"/>
                </a:solidFill>
              </a:rPr>
              <a:t>PEP</a:t>
            </a:r>
            <a:r>
              <a:rPr lang="pt-BR" sz="1300" b="1" dirty="0" smtClean="0">
                <a:solidFill>
                  <a:schemeClr val="bg1"/>
                </a:solidFill>
              </a:rPr>
              <a:t>**</a:t>
            </a:r>
            <a:endParaRPr lang="pt-BR" sz="1300" b="1" dirty="0">
              <a:solidFill>
                <a:schemeClr val="bg1"/>
              </a:solidFill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="" xmlns:a16="http://schemas.microsoft.com/office/drawing/2014/main" id="{B41D18BB-CA29-1762-B8B0-FFED356ED11E}"/>
              </a:ext>
            </a:extLst>
          </p:cNvPr>
          <p:cNvSpPr/>
          <p:nvPr/>
        </p:nvSpPr>
        <p:spPr>
          <a:xfrm>
            <a:off x="5678752" y="2401487"/>
            <a:ext cx="1124411" cy="1279505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dirty="0">
                <a:solidFill>
                  <a:schemeClr val="tx1"/>
                </a:solidFill>
              </a:rPr>
              <a:t>Pessoa fonte desconhecida ou impossibilidade de definição do status sorológico</a:t>
            </a:r>
          </a:p>
        </p:txBody>
      </p:sp>
      <p:sp>
        <p:nvSpPr>
          <p:cNvPr id="33" name="Retângulo 32">
            <a:extLst>
              <a:ext uri="{FF2B5EF4-FFF2-40B4-BE49-F238E27FC236}">
                <a16:creationId xmlns="" xmlns:a16="http://schemas.microsoft.com/office/drawing/2014/main" id="{6B476440-96D7-9BFF-BFBD-AEFDAA2C9C4B}"/>
              </a:ext>
            </a:extLst>
          </p:cNvPr>
          <p:cNvSpPr/>
          <p:nvPr/>
        </p:nvSpPr>
        <p:spPr>
          <a:xfrm>
            <a:off x="5678750" y="3791189"/>
            <a:ext cx="1124412" cy="330255"/>
          </a:xfrm>
          <a:prstGeom prst="rect">
            <a:avLst/>
          </a:prstGeom>
          <a:solidFill>
            <a:srgbClr val="3E4095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bg1"/>
                </a:solidFill>
              </a:rPr>
              <a:t>Indicar PEP</a:t>
            </a:r>
          </a:p>
        </p:txBody>
      </p:sp>
      <p:cxnSp>
        <p:nvCxnSpPr>
          <p:cNvPr id="34" name="Conector de Seta Reta 33">
            <a:extLst>
              <a:ext uri="{FF2B5EF4-FFF2-40B4-BE49-F238E27FC236}">
                <a16:creationId xmlns="" xmlns:a16="http://schemas.microsoft.com/office/drawing/2014/main" id="{69778862-32FB-4E94-117C-E7892C9E4589}"/>
              </a:ext>
            </a:extLst>
          </p:cNvPr>
          <p:cNvCxnSpPr>
            <a:stCxn id="15" idx="3"/>
            <a:endCxn id="17" idx="1"/>
          </p:cNvCxnSpPr>
          <p:nvPr/>
        </p:nvCxnSpPr>
        <p:spPr>
          <a:xfrm>
            <a:off x="1924214" y="1542572"/>
            <a:ext cx="167808" cy="0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de Seta Reta 35">
            <a:extLst>
              <a:ext uri="{FF2B5EF4-FFF2-40B4-BE49-F238E27FC236}">
                <a16:creationId xmlns="" xmlns:a16="http://schemas.microsoft.com/office/drawing/2014/main" id="{310D2A17-A925-027A-D194-3E4A8428D5AB}"/>
              </a:ext>
            </a:extLst>
          </p:cNvPr>
          <p:cNvCxnSpPr>
            <a:cxnSpLocks/>
            <a:stCxn id="17" idx="3"/>
            <a:endCxn id="18" idx="1"/>
          </p:cNvCxnSpPr>
          <p:nvPr/>
        </p:nvCxnSpPr>
        <p:spPr>
          <a:xfrm>
            <a:off x="2532500" y="1542572"/>
            <a:ext cx="167808" cy="0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de Seta Reta 38">
            <a:extLst>
              <a:ext uri="{FF2B5EF4-FFF2-40B4-BE49-F238E27FC236}">
                <a16:creationId xmlns="" xmlns:a16="http://schemas.microsoft.com/office/drawing/2014/main" id="{E5D484C6-F733-D8C5-B804-3B03268B6A2C}"/>
              </a:ext>
            </a:extLst>
          </p:cNvPr>
          <p:cNvCxnSpPr>
            <a:cxnSpLocks/>
            <a:stCxn id="15" idx="2"/>
            <a:endCxn id="19" idx="0"/>
          </p:cNvCxnSpPr>
          <p:nvPr/>
        </p:nvCxnSpPr>
        <p:spPr>
          <a:xfrm flipH="1">
            <a:off x="1362009" y="1834899"/>
            <a:ext cx="1" cy="103018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de Seta Reta 42">
            <a:extLst>
              <a:ext uri="{FF2B5EF4-FFF2-40B4-BE49-F238E27FC236}">
                <a16:creationId xmlns="" xmlns:a16="http://schemas.microsoft.com/office/drawing/2014/main" id="{4908D9EF-62BF-D158-D2B6-CD3F1086387C}"/>
              </a:ext>
            </a:extLst>
          </p:cNvPr>
          <p:cNvCxnSpPr>
            <a:cxnSpLocks/>
            <a:stCxn id="19" idx="2"/>
            <a:endCxn id="22" idx="0"/>
          </p:cNvCxnSpPr>
          <p:nvPr/>
        </p:nvCxnSpPr>
        <p:spPr>
          <a:xfrm>
            <a:off x="1362009" y="2298470"/>
            <a:ext cx="1" cy="103018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="" xmlns:a16="http://schemas.microsoft.com/office/drawing/2014/main" id="{E6CD56F7-0337-53EB-3B1E-AE4920785D1C}"/>
              </a:ext>
            </a:extLst>
          </p:cNvPr>
          <p:cNvCxnSpPr>
            <a:cxnSpLocks/>
            <a:stCxn id="22" idx="2"/>
            <a:endCxn id="25" idx="0"/>
          </p:cNvCxnSpPr>
          <p:nvPr/>
        </p:nvCxnSpPr>
        <p:spPr>
          <a:xfrm flipH="1">
            <a:off x="1362007" y="2986142"/>
            <a:ext cx="2" cy="110195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de Seta Reta 48">
            <a:extLst>
              <a:ext uri="{FF2B5EF4-FFF2-40B4-BE49-F238E27FC236}">
                <a16:creationId xmlns="" xmlns:a16="http://schemas.microsoft.com/office/drawing/2014/main" id="{DBAD5355-4EF3-DBF1-B15A-2F77CDC77C27}"/>
              </a:ext>
            </a:extLst>
          </p:cNvPr>
          <p:cNvCxnSpPr>
            <a:cxnSpLocks/>
            <a:stCxn id="25" idx="2"/>
            <a:endCxn id="26" idx="0"/>
          </p:cNvCxnSpPr>
          <p:nvPr/>
        </p:nvCxnSpPr>
        <p:spPr>
          <a:xfrm>
            <a:off x="1362007" y="3680993"/>
            <a:ext cx="0" cy="110195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de Seta Reta 51">
            <a:extLst>
              <a:ext uri="{FF2B5EF4-FFF2-40B4-BE49-F238E27FC236}">
                <a16:creationId xmlns="" xmlns:a16="http://schemas.microsoft.com/office/drawing/2014/main" id="{4FAE2BB2-7F80-9FEE-8C1C-B7B5D73F1875}"/>
              </a:ext>
            </a:extLst>
          </p:cNvPr>
          <p:cNvCxnSpPr>
            <a:cxnSpLocks/>
            <a:stCxn id="22" idx="3"/>
            <a:endCxn id="23" idx="1"/>
          </p:cNvCxnSpPr>
          <p:nvPr/>
        </p:nvCxnSpPr>
        <p:spPr>
          <a:xfrm>
            <a:off x="1924214" y="2693815"/>
            <a:ext cx="167808" cy="0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de Seta Reta 54">
            <a:extLst>
              <a:ext uri="{FF2B5EF4-FFF2-40B4-BE49-F238E27FC236}">
                <a16:creationId xmlns="" xmlns:a16="http://schemas.microsoft.com/office/drawing/2014/main" id="{ECE00DC9-BD51-04B5-425D-020855E71C22}"/>
              </a:ext>
            </a:extLst>
          </p:cNvPr>
          <p:cNvCxnSpPr>
            <a:cxnSpLocks/>
          </p:cNvCxnSpPr>
          <p:nvPr/>
        </p:nvCxnSpPr>
        <p:spPr>
          <a:xfrm>
            <a:off x="791991" y="4495183"/>
            <a:ext cx="6011171" cy="0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de Seta Reta 57">
            <a:extLst>
              <a:ext uri="{FF2B5EF4-FFF2-40B4-BE49-F238E27FC236}">
                <a16:creationId xmlns="" xmlns:a16="http://schemas.microsoft.com/office/drawing/2014/main" id="{64BD23B2-4562-E040-3A98-6DEE705F96A9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5556972" y="2693815"/>
            <a:ext cx="120189" cy="0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de Seta Reta 59">
            <a:extLst>
              <a:ext uri="{FF2B5EF4-FFF2-40B4-BE49-F238E27FC236}">
                <a16:creationId xmlns="" xmlns:a16="http://schemas.microsoft.com/office/drawing/2014/main" id="{66B90455-7DA5-D98B-E083-5341E16CF202}"/>
              </a:ext>
            </a:extLst>
          </p:cNvPr>
          <p:cNvCxnSpPr>
            <a:cxnSpLocks/>
            <a:stCxn id="27" idx="2"/>
            <a:endCxn id="30" idx="0"/>
          </p:cNvCxnSpPr>
          <p:nvPr/>
        </p:nvCxnSpPr>
        <p:spPr>
          <a:xfrm flipH="1">
            <a:off x="4994766" y="2986142"/>
            <a:ext cx="1" cy="110195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ector de Seta Reta 62">
            <a:extLst>
              <a:ext uri="{FF2B5EF4-FFF2-40B4-BE49-F238E27FC236}">
                <a16:creationId xmlns="" xmlns:a16="http://schemas.microsoft.com/office/drawing/2014/main" id="{C3DC0FEC-787A-A12F-3FFB-0C6E2D25D590}"/>
              </a:ext>
            </a:extLst>
          </p:cNvPr>
          <p:cNvCxnSpPr>
            <a:cxnSpLocks/>
            <a:stCxn id="30" idx="2"/>
            <a:endCxn id="31" idx="0"/>
          </p:cNvCxnSpPr>
          <p:nvPr/>
        </p:nvCxnSpPr>
        <p:spPr>
          <a:xfrm>
            <a:off x="4994765" y="3680993"/>
            <a:ext cx="0" cy="110195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de Seta Reta 65">
            <a:extLst>
              <a:ext uri="{FF2B5EF4-FFF2-40B4-BE49-F238E27FC236}">
                <a16:creationId xmlns="" xmlns:a16="http://schemas.microsoft.com/office/drawing/2014/main" id="{C57E3AE1-36A2-2854-AB3F-F6B43BBFD1CE}"/>
              </a:ext>
            </a:extLst>
          </p:cNvPr>
          <p:cNvCxnSpPr>
            <a:cxnSpLocks/>
            <a:stCxn id="32" idx="2"/>
            <a:endCxn id="33" idx="0"/>
          </p:cNvCxnSpPr>
          <p:nvPr/>
        </p:nvCxnSpPr>
        <p:spPr>
          <a:xfrm flipH="1">
            <a:off x="6240957" y="3680993"/>
            <a:ext cx="1" cy="110195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de Seta Reta 68">
            <a:extLst>
              <a:ext uri="{FF2B5EF4-FFF2-40B4-BE49-F238E27FC236}">
                <a16:creationId xmlns="" xmlns:a16="http://schemas.microsoft.com/office/drawing/2014/main" id="{8B52815A-7643-772B-7079-CF8CCD77BDF4}"/>
              </a:ext>
            </a:extLst>
          </p:cNvPr>
          <p:cNvCxnSpPr>
            <a:cxnSpLocks/>
            <a:endCxn id="29" idx="0"/>
          </p:cNvCxnSpPr>
          <p:nvPr/>
        </p:nvCxnSpPr>
        <p:spPr>
          <a:xfrm flipH="1">
            <a:off x="3809642" y="3680993"/>
            <a:ext cx="848" cy="110195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2" name="Retângulo 1031">
            <a:extLst>
              <a:ext uri="{FF2B5EF4-FFF2-40B4-BE49-F238E27FC236}">
                <a16:creationId xmlns="" xmlns:a16="http://schemas.microsoft.com/office/drawing/2014/main" id="{D8B061EA-4019-B3B6-7910-FD4EDE2AFFA4}"/>
              </a:ext>
            </a:extLst>
          </p:cNvPr>
          <p:cNvSpPr/>
          <p:nvPr/>
        </p:nvSpPr>
        <p:spPr>
          <a:xfrm>
            <a:off x="799801" y="4218280"/>
            <a:ext cx="6003345" cy="238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50" i="1" dirty="0" smtClean="0"/>
              <a:t>**PEP </a:t>
            </a:r>
            <a:r>
              <a:rPr lang="pt-BR" sz="950" i="1" dirty="0"/>
              <a:t>poderá ser indicada quando pessoa fonte teve exposição de risco nos últimos 30 dias, devido janela imunológica.</a:t>
            </a:r>
          </a:p>
        </p:txBody>
      </p:sp>
      <p:sp>
        <p:nvSpPr>
          <p:cNvPr id="87" name="Retângulo 86">
            <a:extLst>
              <a:ext uri="{FF2B5EF4-FFF2-40B4-BE49-F238E27FC236}">
                <a16:creationId xmlns="" xmlns:a16="http://schemas.microsoft.com/office/drawing/2014/main" id="{A40EA1FA-C22F-D3E3-52A9-756F329EA2C6}"/>
              </a:ext>
            </a:extLst>
          </p:cNvPr>
          <p:cNvSpPr/>
          <p:nvPr/>
        </p:nvSpPr>
        <p:spPr>
          <a:xfrm>
            <a:off x="2035056" y="4511514"/>
            <a:ext cx="3202787" cy="251456"/>
          </a:xfrm>
          <a:prstGeom prst="rect">
            <a:avLst/>
          </a:prstGeom>
          <a:solidFill>
            <a:srgbClr val="3E4095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bg1"/>
                </a:solidFill>
              </a:rPr>
              <a:t>QUANDO HOUVER INDICAÇÃO DE PEP</a:t>
            </a:r>
          </a:p>
        </p:txBody>
      </p:sp>
      <p:sp>
        <p:nvSpPr>
          <p:cNvPr id="90" name="Retângulo 89">
            <a:extLst>
              <a:ext uri="{FF2B5EF4-FFF2-40B4-BE49-F238E27FC236}">
                <a16:creationId xmlns="" xmlns:a16="http://schemas.microsoft.com/office/drawing/2014/main" id="{7CA34DED-3CEB-2030-9B84-A8CA52CBA3A0}"/>
              </a:ext>
            </a:extLst>
          </p:cNvPr>
          <p:cNvSpPr/>
          <p:nvPr/>
        </p:nvSpPr>
        <p:spPr>
          <a:xfrm>
            <a:off x="799804" y="4893852"/>
            <a:ext cx="1547698" cy="1002499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>
                <a:solidFill>
                  <a:schemeClr val="tx1"/>
                </a:solidFill>
              </a:rPr>
              <a:t>Prescrever medicações da PEP conforme protocolo, garantindo que o paciente terá tratamento até o atendimento no CEREDI.</a:t>
            </a:r>
          </a:p>
        </p:txBody>
      </p:sp>
      <p:sp>
        <p:nvSpPr>
          <p:cNvPr id="91" name="Retângulo 90">
            <a:extLst>
              <a:ext uri="{FF2B5EF4-FFF2-40B4-BE49-F238E27FC236}">
                <a16:creationId xmlns="" xmlns:a16="http://schemas.microsoft.com/office/drawing/2014/main" id="{C13103E2-360B-BC44-ED18-23E3DAED4919}"/>
              </a:ext>
            </a:extLst>
          </p:cNvPr>
          <p:cNvSpPr/>
          <p:nvPr/>
        </p:nvSpPr>
        <p:spPr>
          <a:xfrm>
            <a:off x="2445344" y="4893851"/>
            <a:ext cx="1547698" cy="1005873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dirty="0">
                <a:solidFill>
                  <a:schemeClr val="tx1"/>
                </a:solidFill>
              </a:rPr>
              <a:t>Encaminhar/orientar paciente a comparecer ao CEREDI no próximo dia útil ao atendimento</a:t>
            </a:r>
          </a:p>
        </p:txBody>
      </p:sp>
      <p:sp>
        <p:nvSpPr>
          <p:cNvPr id="92" name="Retângulo 91">
            <a:extLst>
              <a:ext uri="{FF2B5EF4-FFF2-40B4-BE49-F238E27FC236}">
                <a16:creationId xmlns="" xmlns:a16="http://schemas.microsoft.com/office/drawing/2014/main" id="{1A1FE1A4-0760-7392-4C59-A0F8C935A862}"/>
              </a:ext>
            </a:extLst>
          </p:cNvPr>
          <p:cNvSpPr/>
          <p:nvPr/>
        </p:nvSpPr>
        <p:spPr>
          <a:xfrm>
            <a:off x="4090882" y="4893852"/>
            <a:ext cx="2712265" cy="1002500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>
                <a:solidFill>
                  <a:schemeClr val="tx1"/>
                </a:solidFill>
              </a:rPr>
              <a:t>Encaminhar junto com o paciente: laudo resultado dos testes rápidos, </a:t>
            </a:r>
            <a:r>
              <a:rPr lang="pt-BR" sz="1000" b="1" dirty="0">
                <a:solidFill>
                  <a:schemeClr val="tx1"/>
                </a:solidFill>
              </a:rPr>
              <a:t>formulário de prescrição da </a:t>
            </a:r>
            <a:r>
              <a:rPr lang="pt-BR" sz="1000" b="1" dirty="0" smtClean="0">
                <a:solidFill>
                  <a:schemeClr val="tx1"/>
                </a:solidFill>
              </a:rPr>
              <a:t>PEP ORIGINAL</a:t>
            </a:r>
            <a:r>
              <a:rPr lang="pt-BR" sz="1000" dirty="0" smtClean="0">
                <a:solidFill>
                  <a:schemeClr val="tx1"/>
                </a:solidFill>
              </a:rPr>
              <a:t>, </a:t>
            </a:r>
            <a:r>
              <a:rPr lang="pt-BR" sz="1000" dirty="0">
                <a:solidFill>
                  <a:schemeClr val="tx1"/>
                </a:solidFill>
              </a:rPr>
              <a:t>cópia da notificação (violência sexual e acidente ocupacional) e resultado de testes rápidos da pessoa fonte, se disponível</a:t>
            </a:r>
          </a:p>
        </p:txBody>
      </p:sp>
      <p:sp>
        <p:nvSpPr>
          <p:cNvPr id="93" name="Retângulo 92">
            <a:extLst>
              <a:ext uri="{FF2B5EF4-FFF2-40B4-BE49-F238E27FC236}">
                <a16:creationId xmlns="" xmlns:a16="http://schemas.microsoft.com/office/drawing/2014/main" id="{8868F23F-7322-74D6-5A96-F99C8E449C4A}"/>
              </a:ext>
            </a:extLst>
          </p:cNvPr>
          <p:cNvSpPr/>
          <p:nvPr/>
        </p:nvSpPr>
        <p:spPr>
          <a:xfrm>
            <a:off x="799803" y="6047425"/>
            <a:ext cx="3193238" cy="772368"/>
          </a:xfrm>
          <a:prstGeom prst="rect">
            <a:avLst/>
          </a:prstGeom>
          <a:solidFill>
            <a:srgbClr val="FFCC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b="1" dirty="0">
                <a:solidFill>
                  <a:schemeClr val="tx1"/>
                </a:solidFill>
              </a:rPr>
              <a:t>SEMPRE atentar para o tempo transcorrido entre a exposição e início da tomada das medicações; em caso de dúvida, prescrever e dispensar a medicação antes de liberar o paciente</a:t>
            </a:r>
          </a:p>
        </p:txBody>
      </p:sp>
      <p:sp>
        <p:nvSpPr>
          <p:cNvPr id="94" name="Retângulo 93">
            <a:extLst>
              <a:ext uri="{FF2B5EF4-FFF2-40B4-BE49-F238E27FC236}">
                <a16:creationId xmlns="" xmlns:a16="http://schemas.microsoft.com/office/drawing/2014/main" id="{8A0CBB51-AB37-BF58-0F05-EDCAE3589D90}"/>
              </a:ext>
            </a:extLst>
          </p:cNvPr>
          <p:cNvSpPr/>
          <p:nvPr/>
        </p:nvSpPr>
        <p:spPr>
          <a:xfrm>
            <a:off x="4090880" y="6047425"/>
            <a:ext cx="2712266" cy="772371"/>
          </a:xfrm>
          <a:prstGeom prst="rect">
            <a:avLst/>
          </a:prstGeom>
          <a:solidFill>
            <a:srgbClr val="3E4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*Notificação </a:t>
            </a:r>
            <a:r>
              <a:rPr lang="pt-BR" sz="1600" b="1" dirty="0">
                <a:solidFill>
                  <a:schemeClr val="bg1"/>
                </a:solidFill>
              </a:rPr>
              <a:t>original deverá ser encaminhada ao DVE.</a:t>
            </a:r>
          </a:p>
        </p:txBody>
      </p:sp>
      <p:cxnSp>
        <p:nvCxnSpPr>
          <p:cNvPr id="95" name="Conector de Seta Reta 94">
            <a:extLst>
              <a:ext uri="{FF2B5EF4-FFF2-40B4-BE49-F238E27FC236}">
                <a16:creationId xmlns="" xmlns:a16="http://schemas.microsoft.com/office/drawing/2014/main" id="{F745F861-8192-C10A-D043-559AACE3BA11}"/>
              </a:ext>
            </a:extLst>
          </p:cNvPr>
          <p:cNvCxnSpPr>
            <a:cxnSpLocks/>
            <a:stCxn id="90" idx="3"/>
            <a:endCxn id="91" idx="1"/>
          </p:cNvCxnSpPr>
          <p:nvPr/>
        </p:nvCxnSpPr>
        <p:spPr>
          <a:xfrm>
            <a:off x="2347502" y="5395102"/>
            <a:ext cx="97842" cy="1686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Conector de Seta Reta 97">
            <a:extLst>
              <a:ext uri="{FF2B5EF4-FFF2-40B4-BE49-F238E27FC236}">
                <a16:creationId xmlns="" xmlns:a16="http://schemas.microsoft.com/office/drawing/2014/main" id="{8792A857-21CE-C069-1091-22F7CB22141A}"/>
              </a:ext>
            </a:extLst>
          </p:cNvPr>
          <p:cNvCxnSpPr>
            <a:cxnSpLocks/>
            <a:stCxn id="91" idx="3"/>
            <a:endCxn id="92" idx="1"/>
          </p:cNvCxnSpPr>
          <p:nvPr/>
        </p:nvCxnSpPr>
        <p:spPr>
          <a:xfrm flipV="1">
            <a:off x="3993043" y="5395102"/>
            <a:ext cx="97839" cy="1686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Retângulo 101">
            <a:extLst>
              <a:ext uri="{FF2B5EF4-FFF2-40B4-BE49-F238E27FC236}">
                <a16:creationId xmlns="" xmlns:a16="http://schemas.microsoft.com/office/drawing/2014/main" id="{F2C9854F-1262-3528-F020-611C6D14D84F}"/>
              </a:ext>
            </a:extLst>
          </p:cNvPr>
          <p:cNvSpPr/>
          <p:nvPr/>
        </p:nvSpPr>
        <p:spPr>
          <a:xfrm>
            <a:off x="6915032" y="1240462"/>
            <a:ext cx="276197" cy="4655889"/>
          </a:xfrm>
          <a:prstGeom prst="rect">
            <a:avLst/>
          </a:prstGeom>
          <a:solidFill>
            <a:srgbClr val="3E4095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t-BR" sz="2000" b="1" dirty="0">
                <a:solidFill>
                  <a:schemeClr val="bg1"/>
                </a:solidFill>
              </a:rPr>
              <a:t>Esquema de Medicações - Adulto</a:t>
            </a:r>
          </a:p>
        </p:txBody>
      </p:sp>
      <p:sp>
        <p:nvSpPr>
          <p:cNvPr id="107" name="Retângulo 106">
            <a:extLst>
              <a:ext uri="{FF2B5EF4-FFF2-40B4-BE49-F238E27FC236}">
                <a16:creationId xmlns="" xmlns:a16="http://schemas.microsoft.com/office/drawing/2014/main" id="{814A0A6B-53E3-0F3F-DE57-52E7C692D5F7}"/>
              </a:ext>
            </a:extLst>
          </p:cNvPr>
          <p:cNvSpPr/>
          <p:nvPr/>
        </p:nvSpPr>
        <p:spPr>
          <a:xfrm>
            <a:off x="6915032" y="6043092"/>
            <a:ext cx="276197" cy="78413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lang="pt-BR" sz="900" b="1" dirty="0">
              <a:solidFill>
                <a:schemeClr val="bg1"/>
              </a:solidFill>
              <a:latin typeface="Montserrat" pitchFamily="2" charset="77"/>
            </a:endParaRPr>
          </a:p>
        </p:txBody>
      </p:sp>
      <p:sp>
        <p:nvSpPr>
          <p:cNvPr id="108" name="Retângulo 107">
            <a:extLst>
              <a:ext uri="{FF2B5EF4-FFF2-40B4-BE49-F238E27FC236}">
                <a16:creationId xmlns="" xmlns:a16="http://schemas.microsoft.com/office/drawing/2014/main" id="{0484F73C-E2DA-19BA-D334-0A82D5C4F107}"/>
              </a:ext>
            </a:extLst>
          </p:cNvPr>
          <p:cNvSpPr/>
          <p:nvPr/>
        </p:nvSpPr>
        <p:spPr>
          <a:xfrm>
            <a:off x="7308789" y="1250245"/>
            <a:ext cx="4377544" cy="251456"/>
          </a:xfrm>
          <a:prstGeom prst="rect">
            <a:avLst/>
          </a:prstGeom>
          <a:solidFill>
            <a:srgbClr val="3E4095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>
                <a:solidFill>
                  <a:schemeClr val="bg1"/>
                </a:solidFill>
              </a:rPr>
              <a:t>ESQUEMA PREFERENCIAL</a:t>
            </a:r>
          </a:p>
        </p:txBody>
      </p:sp>
      <p:sp>
        <p:nvSpPr>
          <p:cNvPr id="110" name="Retângulo 109">
            <a:extLst>
              <a:ext uri="{FF2B5EF4-FFF2-40B4-BE49-F238E27FC236}">
                <a16:creationId xmlns="" xmlns:a16="http://schemas.microsoft.com/office/drawing/2014/main" id="{88E7C97D-9D41-B680-8BAC-4EBFBD04E334}"/>
              </a:ext>
            </a:extLst>
          </p:cNvPr>
          <p:cNvSpPr/>
          <p:nvPr/>
        </p:nvSpPr>
        <p:spPr>
          <a:xfrm>
            <a:off x="7308789" y="1594081"/>
            <a:ext cx="4377544" cy="251456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>
                <a:solidFill>
                  <a:schemeClr val="tx1"/>
                </a:solidFill>
              </a:rPr>
              <a:t>(TDF + 3TC) + DTG</a:t>
            </a:r>
          </a:p>
        </p:txBody>
      </p:sp>
      <p:sp>
        <p:nvSpPr>
          <p:cNvPr id="112" name="Retângulo 111">
            <a:extLst>
              <a:ext uri="{FF2B5EF4-FFF2-40B4-BE49-F238E27FC236}">
                <a16:creationId xmlns="" xmlns:a16="http://schemas.microsoft.com/office/drawing/2014/main" id="{90D5F032-9E0E-FC92-0A7F-3B1AA14FE63F}"/>
              </a:ext>
            </a:extLst>
          </p:cNvPr>
          <p:cNvSpPr/>
          <p:nvPr/>
        </p:nvSpPr>
        <p:spPr>
          <a:xfrm>
            <a:off x="7304912" y="1942943"/>
            <a:ext cx="2885777" cy="933394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 err="1">
                <a:solidFill>
                  <a:schemeClr val="tx1"/>
                </a:solidFill>
              </a:rPr>
              <a:t>Tenofovir</a:t>
            </a:r>
            <a:r>
              <a:rPr lang="pt-BR" sz="1200" dirty="0">
                <a:solidFill>
                  <a:schemeClr val="tx1"/>
                </a:solidFill>
              </a:rPr>
              <a:t> 300mg (TDF) + </a:t>
            </a:r>
            <a:r>
              <a:rPr lang="pt-BR" sz="1200" dirty="0" err="1">
                <a:solidFill>
                  <a:schemeClr val="tx1"/>
                </a:solidFill>
              </a:rPr>
              <a:t>Lamivudina</a:t>
            </a:r>
            <a:r>
              <a:rPr lang="pt-BR" sz="1200" dirty="0">
                <a:solidFill>
                  <a:schemeClr val="tx1"/>
                </a:solidFill>
              </a:rPr>
              <a:t> 300mg (3TC) (comprimido combinado) +</a:t>
            </a:r>
          </a:p>
          <a:p>
            <a:pPr algn="ctr"/>
            <a:r>
              <a:rPr lang="pt-BR" sz="1200" dirty="0" err="1">
                <a:solidFill>
                  <a:schemeClr val="tx1"/>
                </a:solidFill>
              </a:rPr>
              <a:t>Dolutegravir</a:t>
            </a:r>
            <a:r>
              <a:rPr lang="pt-BR" sz="1200" dirty="0">
                <a:solidFill>
                  <a:schemeClr val="tx1"/>
                </a:solidFill>
              </a:rPr>
              <a:t> 50mg (DTG)</a:t>
            </a:r>
          </a:p>
        </p:txBody>
      </p:sp>
      <p:sp>
        <p:nvSpPr>
          <p:cNvPr id="113" name="Retângulo 112">
            <a:extLst>
              <a:ext uri="{FF2B5EF4-FFF2-40B4-BE49-F238E27FC236}">
                <a16:creationId xmlns="" xmlns:a16="http://schemas.microsoft.com/office/drawing/2014/main" id="{DD68EEAA-1184-58AA-EDBE-D846F6735503}"/>
              </a:ext>
            </a:extLst>
          </p:cNvPr>
          <p:cNvSpPr/>
          <p:nvPr/>
        </p:nvSpPr>
        <p:spPr>
          <a:xfrm>
            <a:off x="10281805" y="1942943"/>
            <a:ext cx="1404528" cy="933393"/>
          </a:xfrm>
          <a:prstGeom prst="rect">
            <a:avLst/>
          </a:prstGeom>
          <a:solidFill>
            <a:schemeClr val="bg1"/>
          </a:solidFill>
          <a:ln>
            <a:solidFill>
              <a:srgbClr val="3E40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chemeClr val="tx1"/>
                </a:solidFill>
              </a:rPr>
              <a:t>1 comprimido de cada, 1x ao dia por 28 dias. (Início imediato).</a:t>
            </a:r>
          </a:p>
        </p:txBody>
      </p:sp>
      <p:sp>
        <p:nvSpPr>
          <p:cNvPr id="119" name="Retângulo 118">
            <a:extLst>
              <a:ext uri="{FF2B5EF4-FFF2-40B4-BE49-F238E27FC236}">
                <a16:creationId xmlns="" xmlns:a16="http://schemas.microsoft.com/office/drawing/2014/main" id="{79E5EF7A-0AF1-EB8F-FC5A-B87FE6759238}"/>
              </a:ext>
            </a:extLst>
          </p:cNvPr>
          <p:cNvSpPr/>
          <p:nvPr/>
        </p:nvSpPr>
        <p:spPr>
          <a:xfrm>
            <a:off x="7316818" y="3339776"/>
            <a:ext cx="4392214" cy="341216"/>
          </a:xfrm>
          <a:prstGeom prst="rect">
            <a:avLst/>
          </a:prstGeom>
          <a:solidFill>
            <a:srgbClr val="FFCC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100" b="1" dirty="0">
                <a:solidFill>
                  <a:schemeClr val="tx1"/>
                </a:solidFill>
              </a:rPr>
              <a:t>Crianças abaixo de 12 anos deverão ser encaminhadas ao Hospital Pequeno Anjo.</a:t>
            </a:r>
          </a:p>
        </p:txBody>
      </p:sp>
      <p:cxnSp>
        <p:nvCxnSpPr>
          <p:cNvPr id="120" name="Conector de Seta Reta 119">
            <a:extLst>
              <a:ext uri="{FF2B5EF4-FFF2-40B4-BE49-F238E27FC236}">
                <a16:creationId xmlns="" xmlns:a16="http://schemas.microsoft.com/office/drawing/2014/main" id="{BAB773E3-A2B9-069B-CF54-367E1305099A}"/>
              </a:ext>
            </a:extLst>
          </p:cNvPr>
          <p:cNvCxnSpPr>
            <a:cxnSpLocks/>
            <a:stCxn id="112" idx="3"/>
            <a:endCxn id="113" idx="1"/>
          </p:cNvCxnSpPr>
          <p:nvPr/>
        </p:nvCxnSpPr>
        <p:spPr>
          <a:xfrm>
            <a:off x="10190689" y="2409640"/>
            <a:ext cx="91117" cy="0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58" name="Tabela 1058">
            <a:extLst>
              <a:ext uri="{FF2B5EF4-FFF2-40B4-BE49-F238E27FC236}">
                <a16:creationId xmlns="" xmlns:a16="http://schemas.microsoft.com/office/drawing/2014/main" id="{ABDDF31A-ADCD-A9F2-7322-6B69C0EC5F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95908811"/>
              </p:ext>
            </p:extLst>
          </p:nvPr>
        </p:nvGraphicFramePr>
        <p:xfrm>
          <a:off x="7304912" y="5899724"/>
          <a:ext cx="4718824" cy="994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6172">
                  <a:extLst>
                    <a:ext uri="{9D8B030D-6E8A-4147-A177-3AD203B41FA5}">
                      <a16:colId xmlns="" xmlns:a16="http://schemas.microsoft.com/office/drawing/2014/main" val="532076542"/>
                    </a:ext>
                  </a:extLst>
                </a:gridCol>
                <a:gridCol w="1398143">
                  <a:extLst>
                    <a:ext uri="{9D8B030D-6E8A-4147-A177-3AD203B41FA5}">
                      <a16:colId xmlns="" xmlns:a16="http://schemas.microsoft.com/office/drawing/2014/main" val="2930515159"/>
                    </a:ext>
                  </a:extLst>
                </a:gridCol>
                <a:gridCol w="1914509">
                  <a:extLst>
                    <a:ext uri="{9D8B030D-6E8A-4147-A177-3AD203B41FA5}">
                      <a16:colId xmlns="" xmlns:a16="http://schemas.microsoft.com/office/drawing/2014/main" val="3277957050"/>
                    </a:ext>
                  </a:extLst>
                </a:gridCol>
              </a:tblGrid>
              <a:tr h="474389">
                <a:tc gridSpan="3">
                  <a:txBody>
                    <a:bodyPr/>
                    <a:lstStyle/>
                    <a:p>
                      <a:r>
                        <a:rPr lang="pt-BR" sz="600" b="0" dirty="0">
                          <a:latin typeface="+mn-lt"/>
                        </a:rPr>
                        <a:t>Fonte: Protocolo clínico e diretrizes terapêuticas para profilaxia pós-exposição de risco à infecção pelo HIV, IST e hepatites virais. Ministério da Saúde, </a:t>
                      </a:r>
                      <a:r>
                        <a:rPr lang="pt-BR" sz="600" b="0" dirty="0" smtClean="0">
                          <a:latin typeface="+mn-lt"/>
                        </a:rPr>
                        <a:t>2024. </a:t>
                      </a:r>
                      <a:r>
                        <a:rPr lang="pt-BR" sz="600" b="0" dirty="0">
                          <a:latin typeface="+mn-lt"/>
                        </a:rPr>
                        <a:t>Disponível em: </a:t>
                      </a:r>
                      <a:r>
                        <a:rPr lang="pt-BR" sz="600" b="0" dirty="0" smtClean="0">
                          <a:latin typeface="+mn-lt"/>
                          <a:hlinkClick r:id="rId4"/>
                        </a:rPr>
                        <a:t>www.aids.gov.br</a:t>
                      </a:r>
                      <a:endParaRPr lang="pt-BR" sz="600" b="0" dirty="0" smtClean="0">
                        <a:latin typeface="+mn-lt"/>
                      </a:endParaRPr>
                    </a:p>
                    <a:p>
                      <a:r>
                        <a:rPr lang="pt-BR" sz="6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Nota Informativa nº 1/2022 – CGAHV/DCCI/SVS/MS Dispõe</a:t>
                      </a:r>
                      <a:r>
                        <a:rPr lang="pt-BR" sz="600" b="0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sobre recomendações do uso de </a:t>
                      </a:r>
                      <a:r>
                        <a:rPr lang="pt-BR" sz="600" b="0" baseline="0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dolutegravir</a:t>
                      </a:r>
                      <a:r>
                        <a:rPr lang="pt-BR" sz="600" b="0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em gestantes independente da idade gestacional e mulheres vivendo com HIV em idade fértil, com intenção de engravidar.</a:t>
                      </a:r>
                      <a:r>
                        <a:rPr lang="pt-BR" sz="700" b="0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endParaRPr lang="pt-BR" sz="700" b="0" dirty="0">
                        <a:latin typeface="+mn-lt"/>
                      </a:endParaRPr>
                    </a:p>
                  </a:txBody>
                  <a:tcPr marT="48006" marB="48006" anchor="ctr">
                    <a:lnL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 sz="800" dirty="0">
                        <a:latin typeface="Montserrat" pitchFamily="2" charset="7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sz="800" dirty="0">
                        <a:latin typeface="Montserrat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45788315"/>
                  </a:ext>
                </a:extLst>
              </a:tr>
              <a:tr h="148530">
                <a:tc>
                  <a:txBody>
                    <a:bodyPr/>
                    <a:lstStyle/>
                    <a:p>
                      <a:pPr algn="ctr"/>
                      <a:r>
                        <a:rPr lang="pt-BR" sz="700" b="1" dirty="0">
                          <a:latin typeface="+mn-lt"/>
                        </a:rPr>
                        <a:t>Elaborado por</a:t>
                      </a:r>
                    </a:p>
                  </a:txBody>
                  <a:tcPr marT="48006" marB="48006" anchor="ctr">
                    <a:lnL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700" b="1" dirty="0">
                          <a:latin typeface="+mn-lt"/>
                        </a:rPr>
                        <a:t>Revisado por</a:t>
                      </a:r>
                    </a:p>
                  </a:txBody>
                  <a:tcPr marT="48006" marB="48006" anchor="ctr">
                    <a:lnL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700" b="1" dirty="0">
                          <a:latin typeface="+mn-lt"/>
                        </a:rPr>
                        <a:t>Aprovado por</a:t>
                      </a:r>
                    </a:p>
                  </a:txBody>
                  <a:tcPr marT="48006" marB="48006" anchor="ctr">
                    <a:lnL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7154297"/>
                  </a:ext>
                </a:extLst>
              </a:tr>
              <a:tr h="314592">
                <a:tc>
                  <a:txBody>
                    <a:bodyPr/>
                    <a:lstStyle/>
                    <a:p>
                      <a:pPr algn="ctr"/>
                      <a:r>
                        <a:rPr lang="pt-BR" sz="700" b="0" dirty="0">
                          <a:latin typeface="+mn-lt"/>
                        </a:rPr>
                        <a:t>Setor IST/AIDS/HIV</a:t>
                      </a:r>
                    </a:p>
                  </a:txBody>
                  <a:tcPr marT="48006" marB="48006" anchor="ctr">
                    <a:lnL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700" b="0" dirty="0">
                          <a:latin typeface="+mn-lt"/>
                        </a:rPr>
                        <a:t>Setor</a:t>
                      </a:r>
                      <a:r>
                        <a:rPr lang="pt-BR" sz="700" b="0" baseline="0" dirty="0">
                          <a:latin typeface="+mn-lt"/>
                        </a:rPr>
                        <a:t> I</a:t>
                      </a:r>
                      <a:r>
                        <a:rPr lang="pt-BR" sz="700" b="0" dirty="0">
                          <a:latin typeface="+mn-lt"/>
                        </a:rPr>
                        <a:t>ST/AIDS/HIV e CEREDI</a:t>
                      </a:r>
                    </a:p>
                  </a:txBody>
                  <a:tcPr marT="48006" marB="48006" anchor="ctr">
                    <a:lnL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700" b="0" dirty="0">
                          <a:latin typeface="+mn-lt"/>
                        </a:rPr>
                        <a:t>Setor IST/AIDS/HIV</a:t>
                      </a:r>
                    </a:p>
                    <a:p>
                      <a:pPr algn="ctr"/>
                      <a:r>
                        <a:rPr lang="pt-BR" sz="700" b="0" dirty="0">
                          <a:latin typeface="+mn-lt"/>
                        </a:rPr>
                        <a:t>Diretoria da Vigilância Epidemiológica</a:t>
                      </a:r>
                    </a:p>
                  </a:txBody>
                  <a:tcPr marT="48006" marB="48006" anchor="ctr">
                    <a:lnL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E40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48275200"/>
                  </a:ext>
                </a:extLst>
              </a:tr>
            </a:tbl>
          </a:graphicData>
        </a:graphic>
      </p:graphicFrame>
      <p:sp>
        <p:nvSpPr>
          <p:cNvPr id="64" name="CaixaDeTexto 63"/>
          <p:cNvSpPr txBox="1"/>
          <p:nvPr/>
        </p:nvSpPr>
        <p:spPr>
          <a:xfrm>
            <a:off x="9893492" y="104364"/>
            <a:ext cx="16352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1200" b="1" dirty="0">
                <a:solidFill>
                  <a:srgbClr val="FFC000"/>
                </a:solidFill>
              </a:rPr>
              <a:t>Fluxo: 001  Revisão: </a:t>
            </a:r>
            <a:r>
              <a:rPr lang="pt-BR" sz="1200" b="1" dirty="0" smtClean="0">
                <a:solidFill>
                  <a:srgbClr val="FFC000"/>
                </a:solidFill>
              </a:rPr>
              <a:t>04</a:t>
            </a:r>
            <a:endParaRPr lang="pt-BR" sz="1200" b="1" dirty="0">
              <a:solidFill>
                <a:srgbClr val="FFC000"/>
              </a:solidFill>
            </a:endParaRPr>
          </a:p>
        </p:txBody>
      </p:sp>
      <p:cxnSp>
        <p:nvCxnSpPr>
          <p:cNvPr id="70" name="Conector de Seta Reta 57">
            <a:extLst>
              <a:ext uri="{FF2B5EF4-FFF2-40B4-BE49-F238E27FC236}">
                <a16:creationId xmlns="" xmlns:a16="http://schemas.microsoft.com/office/drawing/2014/main" id="{64BD23B2-4562-E040-3A98-6DEE705F96A9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3216433" y="2693815"/>
            <a:ext cx="1216126" cy="0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de Seta Reta 58">
            <a:extLst>
              <a:ext uri="{FF2B5EF4-FFF2-40B4-BE49-F238E27FC236}">
                <a16:creationId xmlns="" xmlns:a16="http://schemas.microsoft.com/office/drawing/2014/main" id="{F388D19B-7FE4-739F-42AF-4FE162CFC9CB}"/>
              </a:ext>
            </a:extLst>
          </p:cNvPr>
          <p:cNvCxnSpPr>
            <a:cxnSpLocks/>
          </p:cNvCxnSpPr>
          <p:nvPr/>
        </p:nvCxnSpPr>
        <p:spPr>
          <a:xfrm>
            <a:off x="3829353" y="3013267"/>
            <a:ext cx="0" cy="83071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de Seta Reta 57">
            <a:extLst>
              <a:ext uri="{FF2B5EF4-FFF2-40B4-BE49-F238E27FC236}">
                <a16:creationId xmlns="" xmlns:a16="http://schemas.microsoft.com/office/drawing/2014/main" id="{335841A7-E18B-7A06-D7C5-A2BB84F2E3E1}"/>
              </a:ext>
            </a:extLst>
          </p:cNvPr>
          <p:cNvCxnSpPr>
            <a:cxnSpLocks/>
          </p:cNvCxnSpPr>
          <p:nvPr/>
        </p:nvCxnSpPr>
        <p:spPr>
          <a:xfrm>
            <a:off x="3829353" y="3013267"/>
            <a:ext cx="1165412" cy="0"/>
          </a:xfrm>
          <a:prstGeom prst="straightConnector1">
            <a:avLst/>
          </a:prstGeom>
          <a:ln w="3175">
            <a:solidFill>
              <a:srgbClr val="3E4095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tângulo 61">
            <a:extLst>
              <a:ext uri="{FF2B5EF4-FFF2-40B4-BE49-F238E27FC236}">
                <a16:creationId xmlns:a16="http://schemas.microsoft.com/office/drawing/2014/main" xmlns="" id="{19543E1A-5BC2-483E-4AE4-C3101F77A3DF}"/>
              </a:ext>
            </a:extLst>
          </p:cNvPr>
          <p:cNvSpPr/>
          <p:nvPr/>
        </p:nvSpPr>
        <p:spPr>
          <a:xfrm>
            <a:off x="7354933" y="5008916"/>
            <a:ext cx="3417777" cy="772371"/>
          </a:xfrm>
          <a:prstGeom prst="rect">
            <a:avLst/>
          </a:prstGeom>
          <a:solidFill>
            <a:srgbClr val="FFCC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>
                <a:solidFill>
                  <a:srgbClr val="3E4095"/>
                </a:solidFill>
              </a:rPr>
              <a:t>FORMULÁRIOS PARA PRESCRIÇÃO DISPONÍVEIS NO QR CODE AO LADO</a:t>
            </a:r>
          </a:p>
        </p:txBody>
      </p:sp>
      <p:pic>
        <p:nvPicPr>
          <p:cNvPr id="65" name="Gráfico 8">
            <a:extLst>
              <a:ext uri="{FF2B5EF4-FFF2-40B4-BE49-F238E27FC236}">
                <a16:creationId xmlns:a16="http://schemas.microsoft.com/office/drawing/2014/main" xmlns="" id="{A3E0C35B-459C-583F-405B-8D71E80C9D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752769" y="4669212"/>
            <a:ext cx="1088208" cy="12305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5262647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115</TotalTime>
  <Words>416</Words>
  <Application>Microsoft Office PowerPoint</Application>
  <PresentationFormat>Personalizar</PresentationFormat>
  <Paragraphs>47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Luan Martins</dc:creator>
  <cp:lastModifiedBy>SAUDE</cp:lastModifiedBy>
  <cp:revision>25</cp:revision>
  <dcterms:created xsi:type="dcterms:W3CDTF">2022-07-04T17:14:38Z</dcterms:created>
  <dcterms:modified xsi:type="dcterms:W3CDTF">2025-10-23T20:45:45Z</dcterms:modified>
</cp:coreProperties>
</file>